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Fira Code Medium"/>
      <p:regular r:id="rId33"/>
      <p:bold r:id="rId34"/>
    </p:embeddedFont>
    <p:embeddedFont>
      <p:font typeface="Fira Code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FiraCodeMedium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FiraCode-regular.fntdata"/><Relationship Id="rId12" Type="http://schemas.openxmlformats.org/officeDocument/2006/relationships/slide" Target="slides/slide7.xml"/><Relationship Id="rId34" Type="http://schemas.openxmlformats.org/officeDocument/2006/relationships/font" Target="fonts/FiraCodeMedium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FiraCode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9c2143b8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39c2143b8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9c2143b8b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9c2143b8b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9c2143b8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39c2143b8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a11aeb6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3a11aeb6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a11aeb60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a11aeb60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a11aeb60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a11aeb60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a25146a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3a25146a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v"/>
              <a:t>Pwd cracking = guessing passwords until one work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v"/>
              <a:t>Can guess via login system, but most likely will get blocked/flagged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v"/>
              <a:t>Solution: passwords are not stored in plaintext (hopefully…), their hash values are stored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sv"/>
              <a:t>Hash value: a unique input gives a unique, but transformed output of some fixed length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v"/>
              <a:t>If we get the hash value, we can try to calc hash values on passwords until we get a match -&gt; we got the password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v"/>
              <a:t>Usage: forensics, pentesting, and naughty usage..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3a25146ab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3a25146ab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3a25146ab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3a25146ab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a25146ab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a25146ab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3937deb8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3937deb8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3a25146ab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3a25146ab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cecba74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2cecba74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2cecba74f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2cecba74f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a495e6eba_3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a495e6eba_3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a495e6eba_3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a495e6eba_3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a495e6eba_3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3a495e6eba_3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a495e6eb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3a495e6eb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3a495e6eb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3a495e6eb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3937deb8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3937deb8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3937deb86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3937deb86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353f1560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353f1560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a25146ab2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3a25146ab2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53f15603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53f15603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53f15603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353f15603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9c2143b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9c2143b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0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417" cy="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675" y="4638526"/>
            <a:ext cx="1116027" cy="3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100" y="4638523"/>
            <a:ext cx="1856236" cy="3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966800" y="1371150"/>
            <a:ext cx="5210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8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LiU CTF</a:t>
            </a:r>
            <a:r>
              <a:rPr lang="sv" sz="48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 Preparatory Workshop</a:t>
            </a:r>
            <a:endParaRPr sz="48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750" y="1162675"/>
            <a:ext cx="5623737" cy="19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0" y="4823700"/>
            <a:ext cx="41754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chemeClr val="lt1"/>
                </a:solidFill>
              </a:rPr>
              <a:t>source: https://medium.com/@aayushtiruwa120/dvwa-sql-injection-91b4efb683e4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46" name="Google Shape;146;p22"/>
          <p:cNvSpPr txBox="1"/>
          <p:nvPr>
            <p:ph idx="1" type="subTitle"/>
          </p:nvPr>
        </p:nvSpPr>
        <p:spPr>
          <a:xfrm>
            <a:off x="4231025" y="3432763"/>
            <a:ext cx="4551300" cy="4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000">
                <a:solidFill>
                  <a:schemeClr val="lt1"/>
                </a:solidFill>
                <a:highlight>
                  <a:schemeClr val="dk2"/>
                </a:highlight>
              </a:rPr>
              <a:t>SELECT * FROM students WHERE studentId = ‘117’;</a:t>
            </a:r>
            <a:endParaRPr sz="1000">
              <a:solidFill>
                <a:schemeClr val="lt1"/>
              </a:solidFill>
              <a:highlight>
                <a:schemeClr val="dk2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 txBox="1"/>
          <p:nvPr/>
        </p:nvSpPr>
        <p:spPr>
          <a:xfrm>
            <a:off x="1903275" y="773900"/>
            <a:ext cx="435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000">
                <a:solidFill>
                  <a:schemeClr val="lt1"/>
                </a:solidFill>
                <a:highlight>
                  <a:schemeClr val="dk2"/>
                </a:highlight>
              </a:rPr>
              <a:t>SELECT * FROM students WHERE studentId = ‘$studentId‘;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0" y="0"/>
            <a:ext cx="596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800">
                <a:solidFill>
                  <a:srgbClr val="FF0000"/>
                </a:solidFill>
                <a:highlight>
                  <a:schemeClr val="dk2"/>
                </a:highlight>
              </a:rPr>
              <a:t>SQL Injection attacks in practice</a:t>
            </a:r>
            <a:endParaRPr sz="2800">
              <a:solidFill>
                <a:srgbClr val="FF0000"/>
              </a:solidFill>
              <a:highlight>
                <a:schemeClr val="dk2"/>
              </a:highlight>
            </a:endParaRPr>
          </a:p>
        </p:txBody>
      </p:sp>
      <p:sp>
        <p:nvSpPr>
          <p:cNvPr id="149" name="Google Shape;149;p22"/>
          <p:cNvSpPr txBox="1"/>
          <p:nvPr>
            <p:ph idx="1" type="subTitle"/>
          </p:nvPr>
        </p:nvSpPr>
        <p:spPr>
          <a:xfrm>
            <a:off x="374975" y="3432775"/>
            <a:ext cx="3241200" cy="4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000">
                <a:solidFill>
                  <a:schemeClr val="lt1"/>
                </a:solidFill>
                <a:highlight>
                  <a:schemeClr val="dk2"/>
                </a:highlight>
              </a:rPr>
              <a:t>GET http://students.com/?studentId=117</a:t>
            </a:r>
            <a:endParaRPr sz="1000"/>
          </a:p>
        </p:txBody>
      </p:sp>
      <p:sp>
        <p:nvSpPr>
          <p:cNvPr id="150" name="Google Shape;150;p22"/>
          <p:cNvSpPr txBox="1"/>
          <p:nvPr>
            <p:ph idx="1" type="subTitle"/>
          </p:nvPr>
        </p:nvSpPr>
        <p:spPr>
          <a:xfrm>
            <a:off x="310025" y="4128225"/>
            <a:ext cx="3371100" cy="4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000">
                <a:solidFill>
                  <a:schemeClr val="lt1"/>
                </a:solidFill>
                <a:highlight>
                  <a:schemeClr val="dk2"/>
                </a:highlight>
              </a:rPr>
              <a:t>GET http://students.com/?studentId=117’ OR 1=1; --</a:t>
            </a:r>
            <a:endParaRPr sz="1000"/>
          </a:p>
        </p:txBody>
      </p:sp>
      <p:sp>
        <p:nvSpPr>
          <p:cNvPr id="151" name="Google Shape;151;p22"/>
          <p:cNvSpPr txBox="1"/>
          <p:nvPr>
            <p:ph idx="1" type="subTitle"/>
          </p:nvPr>
        </p:nvSpPr>
        <p:spPr>
          <a:xfrm>
            <a:off x="4258375" y="4148063"/>
            <a:ext cx="4551300" cy="4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000">
                <a:solidFill>
                  <a:schemeClr val="lt1"/>
                </a:solidFill>
                <a:highlight>
                  <a:schemeClr val="dk2"/>
                </a:highlight>
              </a:rPr>
              <a:t>SELECT * FROM students WHERE studentId = ‘$studentId’ OR 1=1’; </a:t>
            </a:r>
            <a:r>
              <a:rPr lang="sv" sz="1000">
                <a:solidFill>
                  <a:schemeClr val="lt1"/>
                </a:solidFill>
                <a:highlight>
                  <a:schemeClr val="dk2"/>
                </a:highlight>
              </a:rPr>
              <a:t>--;</a:t>
            </a:r>
            <a:endParaRPr sz="1000">
              <a:solidFill>
                <a:schemeClr val="lt1"/>
              </a:solidFill>
              <a:highlight>
                <a:schemeClr val="dk2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2" name="Google Shape;152;p22"/>
          <p:cNvCxnSpPr/>
          <p:nvPr/>
        </p:nvCxnSpPr>
        <p:spPr>
          <a:xfrm flipH="1" rot="10800000">
            <a:off x="3361025" y="3622075"/>
            <a:ext cx="870000" cy="5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22"/>
          <p:cNvCxnSpPr/>
          <p:nvPr/>
        </p:nvCxnSpPr>
        <p:spPr>
          <a:xfrm flipH="1" rot="10800000">
            <a:off x="3409200" y="4308350"/>
            <a:ext cx="870000" cy="5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/>
        </p:nvSpPr>
        <p:spPr>
          <a:xfrm>
            <a:off x="0" y="0"/>
            <a:ext cx="596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800">
                <a:solidFill>
                  <a:srgbClr val="FF0000"/>
                </a:solidFill>
                <a:highlight>
                  <a:schemeClr val="dk2"/>
                </a:highlight>
              </a:rPr>
              <a:t>SQL Injection attacks in practice</a:t>
            </a:r>
            <a:endParaRPr sz="2800">
              <a:solidFill>
                <a:srgbClr val="FF0000"/>
              </a:solidFill>
              <a:highlight>
                <a:schemeClr val="dk2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highlight>
                <a:schemeClr val="dk2"/>
              </a:highlight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4779650" y="856550"/>
            <a:ext cx="431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# GET http://example.com/users/</a:t>
            </a:r>
            <a:r>
              <a:rPr lang="sv" sz="800">
                <a:solidFill>
                  <a:srgbClr val="FF0000"/>
                </a:solidFill>
              </a:rPr>
              <a:t>420 OR 1=1 </a:t>
            </a:r>
            <a:r>
              <a:rPr lang="sv" sz="800">
                <a:solidFill>
                  <a:srgbClr val="FF0000"/>
                </a:solidFill>
              </a:rPr>
              <a:t>--</a:t>
            </a:r>
            <a:endParaRPr sz="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800">
                <a:solidFill>
                  <a:srgbClr val="00FF00"/>
                </a:solidFill>
              </a:rPr>
              <a:t>@app.route(“/users/&lt;int:</a:t>
            </a:r>
            <a:r>
              <a:rPr lang="sv" sz="800">
                <a:solidFill>
                  <a:srgbClr val="FF0000"/>
                </a:solidFill>
              </a:rPr>
              <a:t>user_id</a:t>
            </a:r>
            <a:r>
              <a:rPr lang="sv" sz="800">
                <a:solidFill>
                  <a:srgbClr val="00FF00"/>
                </a:solidFill>
              </a:rPr>
              <a:t>&gt;”, methods=[“GET”])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800">
                <a:solidFill>
                  <a:srgbClr val="00FF00"/>
                </a:solidFill>
              </a:rPr>
              <a:t>def </a:t>
            </a:r>
            <a:r>
              <a:rPr lang="sv" sz="800">
                <a:solidFill>
                  <a:srgbClr val="00FF00"/>
                </a:solidFill>
              </a:rPr>
              <a:t>get_user</a:t>
            </a:r>
            <a:r>
              <a:rPr lang="sv" sz="800">
                <a:solidFill>
                  <a:srgbClr val="00FF00"/>
                </a:solidFill>
              </a:rPr>
              <a:t>(</a:t>
            </a:r>
            <a:r>
              <a:rPr lang="sv" sz="800">
                <a:solidFill>
                  <a:srgbClr val="FF0000"/>
                </a:solidFill>
              </a:rPr>
              <a:t>user_id</a:t>
            </a:r>
            <a:r>
              <a:rPr lang="sv" sz="800">
                <a:solidFill>
                  <a:srgbClr val="00FF00"/>
                </a:solidFill>
              </a:rPr>
              <a:t>):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800">
                <a:solidFill>
                  <a:srgbClr val="00FF00"/>
                </a:solidFill>
              </a:rPr>
              <a:t>	conn = get_db_connection()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800">
                <a:solidFill>
                  <a:srgbClr val="00FF00"/>
                </a:solidFill>
              </a:rPr>
              <a:t>	cur = conn.execute(f"SELECT * FROM users WHERE id = {</a:t>
            </a:r>
            <a:r>
              <a:rPr lang="sv" sz="800">
                <a:solidFill>
                  <a:srgbClr val="FF0000"/>
                </a:solidFill>
              </a:rPr>
              <a:t>user_id</a:t>
            </a:r>
            <a:r>
              <a:rPr lang="sv" sz="800">
                <a:solidFill>
                  <a:srgbClr val="00FF00"/>
                </a:solidFill>
              </a:rPr>
              <a:t>} LIMIT 1")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	</a:t>
            </a:r>
            <a:r>
              <a:rPr lang="sv" sz="800">
                <a:solidFill>
                  <a:srgbClr val="FF0000"/>
                </a:solidFill>
              </a:rPr>
              <a:t>users</a:t>
            </a:r>
            <a:r>
              <a:rPr lang="sv" sz="800">
                <a:solidFill>
                  <a:srgbClr val="00FF00"/>
                </a:solidFill>
              </a:rPr>
              <a:t> = [dict(row) for row in cur.fetchall()]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800">
                <a:solidFill>
                  <a:srgbClr val="00FF00"/>
                </a:solidFill>
              </a:rPr>
              <a:t>	conn.close()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	return </a:t>
            </a:r>
            <a:r>
              <a:rPr lang="sv" sz="800">
                <a:solidFill>
                  <a:srgbClr val="FF0000"/>
                </a:solidFill>
              </a:rPr>
              <a:t>jsonify(</a:t>
            </a:r>
            <a:r>
              <a:rPr lang="sv" sz="800">
                <a:solidFill>
                  <a:srgbClr val="FF0000"/>
                </a:solidFill>
              </a:rPr>
              <a:t>users</a:t>
            </a:r>
            <a:r>
              <a:rPr lang="sv" sz="800">
                <a:solidFill>
                  <a:srgbClr val="FF0000"/>
                </a:solidFill>
              </a:rPr>
              <a:t>)</a:t>
            </a:r>
            <a:endParaRPr sz="800">
              <a:solidFill>
                <a:srgbClr val="FF0000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304925" y="832775"/>
            <a:ext cx="4545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800">
                <a:solidFill>
                  <a:srgbClr val="00FF00"/>
                </a:solidFill>
              </a:rPr>
              <a:t># GET http://students.com/?studentId=117</a:t>
            </a:r>
            <a:r>
              <a:rPr lang="sv" sz="800">
                <a:solidFill>
                  <a:srgbClr val="FF0000"/>
                </a:solidFill>
              </a:rPr>
              <a:t> OR 1=1</a:t>
            </a:r>
            <a:endParaRPr sz="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@app.route(“/”, methods=[“GET”])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def search_users():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	</a:t>
            </a:r>
            <a:r>
              <a:rPr lang="sv" sz="800">
                <a:solidFill>
                  <a:srgbClr val="FF0000"/>
                </a:solidFill>
              </a:rPr>
              <a:t>studentId</a:t>
            </a:r>
            <a:r>
              <a:rPr lang="sv" sz="800">
                <a:solidFill>
                  <a:srgbClr val="00FF00"/>
                </a:solidFill>
              </a:rPr>
              <a:t> = request.args.get(“</a:t>
            </a:r>
            <a:r>
              <a:rPr lang="sv" sz="800">
                <a:solidFill>
                  <a:srgbClr val="FF0000"/>
                </a:solidFill>
              </a:rPr>
              <a:t>studentId</a:t>
            </a:r>
            <a:r>
              <a:rPr lang="sv" sz="800">
                <a:solidFill>
                  <a:srgbClr val="00FF00"/>
                </a:solidFill>
              </a:rPr>
              <a:t>”, ''”)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	conn = get_db_connection()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	cur = conn.execute(f"SELECT * FROM students WHERE studentId = {</a:t>
            </a:r>
            <a:r>
              <a:rPr lang="sv" sz="800">
                <a:solidFill>
                  <a:srgbClr val="FF0000"/>
                </a:solidFill>
              </a:rPr>
              <a:t>studentId</a:t>
            </a:r>
            <a:r>
              <a:rPr lang="sv" sz="800">
                <a:solidFill>
                  <a:srgbClr val="00FF00"/>
                </a:solidFill>
              </a:rPr>
              <a:t>}")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	</a:t>
            </a:r>
            <a:r>
              <a:rPr lang="sv" sz="800">
                <a:solidFill>
                  <a:srgbClr val="FF0000"/>
                </a:solidFill>
              </a:rPr>
              <a:t>students</a:t>
            </a:r>
            <a:r>
              <a:rPr lang="sv" sz="800">
                <a:solidFill>
                  <a:srgbClr val="00FF00"/>
                </a:solidFill>
              </a:rPr>
              <a:t> = [dict(row) for row in cur.fetchall()]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800">
                <a:solidFill>
                  <a:srgbClr val="00FF00"/>
                </a:solidFill>
              </a:rPr>
              <a:t>	conn.close()</a:t>
            </a:r>
            <a:endParaRPr sz="800"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800">
                <a:solidFill>
                  <a:srgbClr val="00FF00"/>
                </a:solidFill>
              </a:rPr>
              <a:t>	return </a:t>
            </a:r>
            <a:r>
              <a:rPr lang="sv" sz="800">
                <a:solidFill>
                  <a:srgbClr val="FF0000"/>
                </a:solidFill>
              </a:rPr>
              <a:t>jsonify(students)</a:t>
            </a:r>
            <a:endParaRPr sz="800">
              <a:solidFill>
                <a:srgbClr val="FF0000"/>
              </a:solidFill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587625" y="3289738"/>
            <a:ext cx="7198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000"/>
              <a:buAutoNum type="arabicPeriod"/>
            </a:pPr>
            <a:r>
              <a:rPr lang="sv" sz="1000">
                <a:solidFill>
                  <a:srgbClr val="FF9900"/>
                </a:solidFill>
              </a:rPr>
              <a:t>'UNION SELECT column_name FROM information_schema.columns WHERE table_name= 'users' –</a:t>
            </a:r>
            <a:endParaRPr sz="1000">
              <a:solidFill>
                <a:srgbClr val="FF9900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000"/>
              <a:buAutoNum type="arabicPeriod"/>
            </a:pPr>
            <a:r>
              <a:rPr lang="sv" sz="1000">
                <a:solidFill>
                  <a:srgbClr val="FF9900"/>
                </a:solidFill>
              </a:rPr>
              <a:t>'UNION SELECT table_name FROM information_schema.tables --</a:t>
            </a:r>
            <a:endParaRPr sz="1800">
              <a:solidFill>
                <a:schemeClr val="dk2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000"/>
              <a:buAutoNum type="arabicPeriod"/>
            </a:pPr>
            <a:r>
              <a:rPr lang="sv" sz="1000">
                <a:solidFill>
                  <a:srgbClr val="FF9900"/>
                </a:solidFill>
              </a:rPr>
              <a:t>INSERT command to modify data, DROP TABLE students to destroy data…</a:t>
            </a:r>
            <a:endParaRPr sz="1000">
              <a:solidFill>
                <a:srgbClr val="FF9900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000"/>
              <a:buAutoNum type="arabicPeriod"/>
            </a:pPr>
            <a:r>
              <a:rPr lang="sv" sz="1000">
                <a:solidFill>
                  <a:srgbClr val="FF9900"/>
                </a:solidFill>
              </a:rPr>
              <a:t>sqlmap -u 'http://students.com/?studentId=117' -p studentId --dump</a:t>
            </a:r>
            <a:endParaRPr sz="10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-385825" y="2735638"/>
            <a:ext cx="592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>
                <a:solidFill>
                  <a:srgbClr val="FF0000"/>
                </a:solidFill>
                <a:highlight>
                  <a:schemeClr val="dk2"/>
                </a:highlight>
              </a:rPr>
              <a:t>Techniques and queries</a:t>
            </a:r>
            <a:endParaRPr sz="2000">
              <a:solidFill>
                <a:srgbClr val="FF0000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ctrTitle"/>
          </p:nvPr>
        </p:nvSpPr>
        <p:spPr>
          <a:xfrm>
            <a:off x="2682300" y="467300"/>
            <a:ext cx="5785800" cy="131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[PERSON X]</a:t>
            </a:r>
            <a:br>
              <a:rPr lang="sv"/>
            </a:br>
            <a:r>
              <a:rPr lang="sv"/>
              <a:t>Intro om </a:t>
            </a:r>
            <a:endParaRPr/>
          </a:p>
        </p:txBody>
      </p:sp>
      <p:cxnSp>
        <p:nvCxnSpPr>
          <p:cNvPr id="168" name="Google Shape;168;p24"/>
          <p:cNvCxnSpPr/>
          <p:nvPr/>
        </p:nvCxnSpPr>
        <p:spPr>
          <a:xfrm>
            <a:off x="3200550" y="1465375"/>
            <a:ext cx="197400" cy="1329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24"/>
          <p:cNvSpPr txBox="1"/>
          <p:nvPr>
            <p:ph idx="1" type="subTitle"/>
          </p:nvPr>
        </p:nvSpPr>
        <p:spPr>
          <a:xfrm>
            <a:off x="1265025" y="2658275"/>
            <a:ext cx="4501800" cy="6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rgbClr val="FF0000"/>
                </a:solidFill>
                <a:highlight>
                  <a:schemeClr val="dk2"/>
                </a:highlight>
              </a:rPr>
              <a:t>Damn Vulnerable Web app</a:t>
            </a:r>
            <a:endParaRPr sz="2400">
              <a:solidFill>
                <a:srgbClr val="FF0000"/>
              </a:solidFill>
              <a:highlight>
                <a:schemeClr val="dk2"/>
              </a:highlight>
            </a:endParaRPr>
          </a:p>
        </p:txBody>
      </p:sp>
      <p:sp>
        <p:nvSpPr>
          <p:cNvPr id="170" name="Google Shape;170;p24"/>
          <p:cNvSpPr txBox="1"/>
          <p:nvPr>
            <p:ph idx="1" type="subTitle"/>
          </p:nvPr>
        </p:nvSpPr>
        <p:spPr>
          <a:xfrm>
            <a:off x="359775" y="980175"/>
            <a:ext cx="5724000" cy="11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200">
                <a:solidFill>
                  <a:srgbClr val="FF0000"/>
                </a:solidFill>
                <a:highlight>
                  <a:schemeClr val="dk2"/>
                </a:highlight>
              </a:rPr>
              <a:t>SQL Injection demo!</a:t>
            </a:r>
            <a:endParaRPr sz="4200">
              <a:solidFill>
                <a:srgbClr val="FF0000"/>
              </a:solidFill>
              <a:highlight>
                <a:schemeClr val="dk2"/>
              </a:highlight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825" y="2121375"/>
            <a:ext cx="2851174" cy="302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25" y="1639050"/>
            <a:ext cx="6696950" cy="224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>
            <p:ph type="ctrTitle"/>
          </p:nvPr>
        </p:nvSpPr>
        <p:spPr>
          <a:xfrm>
            <a:off x="311700" y="1438500"/>
            <a:ext cx="8520600" cy="100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Fira Code"/>
                <a:ea typeface="Fira Code"/>
                <a:cs typeface="Fira Code"/>
                <a:sym typeface="Fira Code"/>
              </a:rPr>
              <a:t>Steganography</a:t>
            </a:r>
            <a:endParaRPr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idx="1" type="subTitle"/>
          </p:nvPr>
        </p:nvSpPr>
        <p:spPr>
          <a:xfrm>
            <a:off x="316725" y="1930375"/>
            <a:ext cx="4029000" cy="12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By h</a:t>
            </a: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iding it in metadata:</a:t>
            </a:r>
            <a:endParaRPr sz="1800">
              <a:solidFill>
                <a:schemeClr val="dk1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Code"/>
              <a:buChar char="-"/>
            </a:pP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Easy to do</a:t>
            </a:r>
            <a:endParaRPr sz="1800">
              <a:solidFill>
                <a:schemeClr val="dk1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Code"/>
              <a:buChar char="-"/>
            </a:pP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Easy to find</a:t>
            </a:r>
            <a:endParaRPr sz="1800">
              <a:solidFill>
                <a:schemeClr val="dk1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sp>
        <p:nvSpPr>
          <p:cNvPr id="183" name="Google Shape;183;p26"/>
          <p:cNvSpPr txBox="1"/>
          <p:nvPr>
            <p:ph idx="1" type="subTitle"/>
          </p:nvPr>
        </p:nvSpPr>
        <p:spPr>
          <a:xfrm>
            <a:off x="4803300" y="1930375"/>
            <a:ext cx="4029000" cy="12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By exploiting the file type:</a:t>
            </a:r>
            <a:endParaRPr sz="1800">
              <a:solidFill>
                <a:schemeClr val="dk1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Code"/>
              <a:buChar char="-"/>
            </a:pP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Harder to do</a:t>
            </a:r>
            <a:endParaRPr sz="1800">
              <a:solidFill>
                <a:schemeClr val="dk1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Code"/>
              <a:buChar char="-"/>
            </a:pP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Harder to find</a:t>
            </a:r>
            <a:endParaRPr sz="1800">
              <a:solidFill>
                <a:schemeClr val="dk1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74900"/>
            <a:ext cx="4029000" cy="16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/>
          </a:blip>
          <a:srcRect b="0" l="0" r="15167" t="14748"/>
          <a:stretch/>
        </p:blipFill>
        <p:spPr>
          <a:xfrm>
            <a:off x="4798278" y="3174900"/>
            <a:ext cx="4029019" cy="16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>
            <p:ph idx="1" type="subTitle"/>
          </p:nvPr>
        </p:nvSpPr>
        <p:spPr>
          <a:xfrm>
            <a:off x="311700" y="1390325"/>
            <a:ext cx="8520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sv" sz="1800">
                <a:solidFill>
                  <a:schemeClr val="dk1"/>
                </a:solidFill>
                <a:latin typeface="Fira Code"/>
                <a:ea typeface="Fira Code"/>
                <a:cs typeface="Fira Code"/>
                <a:sym typeface="Fira Code"/>
              </a:rPr>
              <a:t>There are many ways to hide data in files!</a:t>
            </a:r>
            <a:endParaRPr sz="1800">
              <a:solidFill>
                <a:schemeClr val="dk1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525" y="200555"/>
            <a:ext cx="6696950" cy="107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>
            <p:ph type="ctrTitle"/>
          </p:nvPr>
        </p:nvSpPr>
        <p:spPr>
          <a:xfrm>
            <a:off x="311700" y="0"/>
            <a:ext cx="8520600" cy="100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Fira Code"/>
                <a:ea typeface="Fira Code"/>
                <a:cs typeface="Fira Code"/>
                <a:sym typeface="Fira Code"/>
              </a:rPr>
              <a:t>In practice</a:t>
            </a:r>
            <a:endParaRPr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/>
          <p:cNvPicPr preferRelativeResize="0"/>
          <p:nvPr/>
        </p:nvPicPr>
        <p:blipFill rotWithShape="1">
          <a:blip r:embed="rId3">
            <a:alphaModFix/>
          </a:blip>
          <a:srcRect b="0" l="16303" r="0" t="0"/>
          <a:stretch/>
        </p:blipFill>
        <p:spPr>
          <a:xfrm>
            <a:off x="4839050" y="0"/>
            <a:ext cx="43049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>
            <p:ph type="ctrTitle"/>
          </p:nvPr>
        </p:nvSpPr>
        <p:spPr>
          <a:xfrm>
            <a:off x="0" y="0"/>
            <a:ext cx="4839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v">
                <a:latin typeface="Fira Code"/>
                <a:ea typeface="Fira Code"/>
                <a:cs typeface="Fira Code"/>
                <a:sym typeface="Fira Code"/>
              </a:rPr>
              <a:t>Demo time!</a:t>
            </a:r>
            <a:endParaRPr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417" cy="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675" y="4638526"/>
            <a:ext cx="1116027" cy="3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100" y="4638523"/>
            <a:ext cx="1856236" cy="3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/>
        </p:nvSpPr>
        <p:spPr>
          <a:xfrm>
            <a:off x="1206300" y="1648350"/>
            <a:ext cx="673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8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Password cracking</a:t>
            </a:r>
            <a:endParaRPr sz="48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417" cy="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675" y="4638526"/>
            <a:ext cx="1116027" cy="3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100" y="4638523"/>
            <a:ext cx="1856236" cy="3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 txBox="1"/>
          <p:nvPr/>
        </p:nvSpPr>
        <p:spPr>
          <a:xfrm>
            <a:off x="1206288" y="152400"/>
            <a:ext cx="673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8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In practice</a:t>
            </a:r>
            <a:endParaRPr sz="48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152400" y="1721550"/>
            <a:ext cx="4296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OS Hash locations: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Windows: SAM database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Linux: /etc/shadow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4492425" y="1721550"/>
            <a:ext cx="38139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Common tools: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Hashcat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John the Ripper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+ Wordlists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417" cy="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675" y="4638526"/>
            <a:ext cx="1116027" cy="3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100" y="4638523"/>
            <a:ext cx="1856236" cy="3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1206288" y="152400"/>
            <a:ext cx="673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8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Prevention</a:t>
            </a:r>
            <a:endParaRPr sz="48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152400" y="1721550"/>
            <a:ext cx="4296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4492425" y="1721550"/>
            <a:ext cx="3813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2117250" y="1261588"/>
            <a:ext cx="49095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Good password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lphaL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Aka not “123”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lphaL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Length, complexity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Salting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lphaL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Rainbow table attacks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Protecting hashes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rabi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“Better” hash algorithms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rgbClr val="1AFF00"/>
              </a:buClr>
              <a:buSzPts val="2300"/>
              <a:buFont typeface="Fira Code"/>
              <a:buAutoNum type="alphaLcPeriod"/>
            </a:pPr>
            <a:r>
              <a:rPr lang="sv" sz="23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Slower</a:t>
            </a:r>
            <a:endParaRPr sz="23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417" cy="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675" y="4638526"/>
            <a:ext cx="1116027" cy="3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100" y="4638523"/>
            <a:ext cx="1856236" cy="3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/>
          <p:nvPr/>
        </p:nvSpPr>
        <p:spPr>
          <a:xfrm>
            <a:off x="0" y="1020200"/>
            <a:ext cx="6151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48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Let’s guess a password!</a:t>
            </a:r>
            <a:endParaRPr sz="48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2700" y="979189"/>
            <a:ext cx="3185124" cy="318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0951" y="0"/>
            <a:ext cx="113459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1563125" y="1938625"/>
            <a:ext cx="6017700" cy="1266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64" name="Google Shape;64;p1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400">
                <a:solidFill>
                  <a:schemeClr val="lt1"/>
                </a:solidFill>
                <a:highlight>
                  <a:schemeClr val="dk1"/>
                </a:highlight>
                <a:latin typeface="Fira Code"/>
                <a:ea typeface="Fira Code"/>
                <a:cs typeface="Fira Code"/>
                <a:sym typeface="Fira Code"/>
              </a:rPr>
              <a:t>Atomic JavaScript</a:t>
            </a:r>
            <a:endParaRPr sz="4400">
              <a:solidFill>
                <a:schemeClr val="lt1"/>
              </a:solidFill>
              <a:highlight>
                <a:schemeClr val="dk1"/>
              </a:highlight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type="ctrTitle"/>
          </p:nvPr>
        </p:nvSpPr>
        <p:spPr>
          <a:xfrm>
            <a:off x="-904767" y="-1549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Fira Code Medium"/>
                <a:ea typeface="Fira Code Medium"/>
                <a:cs typeface="Fira Code Medium"/>
                <a:sym typeface="Fira Code Medium"/>
              </a:rPr>
              <a:t>Web hacking</a:t>
            </a:r>
            <a:endParaRPr>
              <a:latin typeface="Fira Code Medium"/>
              <a:ea typeface="Fira Code Medium"/>
              <a:cs typeface="Fira Code Medium"/>
              <a:sym typeface="Fira Code Medium"/>
            </a:endParaRPr>
          </a:p>
        </p:txBody>
      </p:sp>
      <p:sp>
        <p:nvSpPr>
          <p:cNvPr id="238" name="Google Shape;238;p32"/>
          <p:cNvSpPr txBox="1"/>
          <p:nvPr>
            <p:ph idx="1" type="subTitle"/>
          </p:nvPr>
        </p:nvSpPr>
        <p:spPr>
          <a:xfrm>
            <a:off x="-904775" y="19346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Fira Code"/>
                <a:ea typeface="Fira Code"/>
                <a:cs typeface="Fira Code"/>
                <a:sym typeface="Fira Code"/>
              </a:rPr>
              <a:t>for CTFs</a:t>
            </a:r>
            <a:endParaRPr>
              <a:latin typeface="Fira Code"/>
              <a:ea typeface="Fira Code"/>
              <a:cs typeface="Fira Code"/>
              <a:sym typeface="Fira Code"/>
            </a:endParaRPr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525" y="2670950"/>
            <a:ext cx="3327501" cy="228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4">
            <a:alphaModFix/>
          </a:blip>
          <a:srcRect b="0" l="0" r="7175" t="0"/>
          <a:stretch/>
        </p:blipFill>
        <p:spPr>
          <a:xfrm>
            <a:off x="6679575" y="2843075"/>
            <a:ext cx="1361049" cy="101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Fira Code Medium"/>
                <a:ea typeface="Fira Code Medium"/>
                <a:cs typeface="Fira Code Medium"/>
                <a:sym typeface="Fira Code Medium"/>
              </a:rPr>
              <a:t>Web hacking in practice</a:t>
            </a:r>
            <a:endParaRPr>
              <a:latin typeface="Fira Code Medium"/>
              <a:ea typeface="Fira Code Medium"/>
              <a:cs typeface="Fira Code Medium"/>
              <a:sym typeface="Fira Code Medium"/>
            </a:endParaRPr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49" y="2869125"/>
            <a:ext cx="1324130" cy="4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2000" y="2869127"/>
            <a:ext cx="1354900" cy="5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3"/>
          <p:cNvSpPr txBox="1"/>
          <p:nvPr/>
        </p:nvSpPr>
        <p:spPr>
          <a:xfrm>
            <a:off x="311700" y="1989525"/>
            <a:ext cx="24846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  <a:latin typeface="Fira Code Medium"/>
                <a:ea typeface="Fira Code Medium"/>
                <a:cs typeface="Fira Code Medium"/>
                <a:sym typeface="Fira Code Medium"/>
              </a:rPr>
              <a:t>ctrl + U</a:t>
            </a:r>
            <a:endParaRPr sz="1800">
              <a:solidFill>
                <a:schemeClr val="dk1"/>
              </a:solidFill>
              <a:latin typeface="Fira Code Medium"/>
              <a:ea typeface="Fira Code Medium"/>
              <a:cs typeface="Fira Code Medium"/>
              <a:sym typeface="Fira Code Medium"/>
            </a:endParaRPr>
          </a:p>
        </p:txBody>
      </p:sp>
      <p:pic>
        <p:nvPicPr>
          <p:cNvPr id="249" name="Google Shape;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175" y="342075"/>
            <a:ext cx="1854874" cy="15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>
            <a:off x="311700" y="1549725"/>
            <a:ext cx="6024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  <a:latin typeface="Fira Code Medium"/>
                <a:ea typeface="Fira Code Medium"/>
                <a:cs typeface="Fira Code Medium"/>
                <a:sym typeface="Fira Code Medium"/>
              </a:rPr>
              <a:t>F12</a:t>
            </a:r>
            <a:endParaRPr sz="1800">
              <a:solidFill>
                <a:schemeClr val="dk1"/>
              </a:solidFill>
              <a:latin typeface="Fira Code Medium"/>
              <a:ea typeface="Fira Code Medium"/>
              <a:cs typeface="Fira Code Medium"/>
              <a:sym typeface="Fira Code Medium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5020550" y="3042075"/>
            <a:ext cx="29865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  <a:latin typeface="Fira Code Medium"/>
                <a:ea typeface="Fira Code Medium"/>
                <a:cs typeface="Fira Code Medium"/>
                <a:sym typeface="Fira Code Medium"/>
              </a:rPr>
              <a:t>Computer Security</a:t>
            </a:r>
            <a:endParaRPr sz="1800">
              <a:solidFill>
                <a:schemeClr val="dk1"/>
              </a:solidFill>
              <a:latin typeface="Fira Code Medium"/>
              <a:ea typeface="Fira Code Medium"/>
              <a:cs typeface="Fira Code Medium"/>
              <a:sym typeface="Fira Code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  <a:latin typeface="Fira Code Medium"/>
                <a:ea typeface="Fira Code Medium"/>
                <a:cs typeface="Fira Code Medium"/>
                <a:sym typeface="Fira Code Medium"/>
              </a:rPr>
              <a:t>- TSIT02</a:t>
            </a:r>
            <a:endParaRPr sz="1800">
              <a:solidFill>
                <a:schemeClr val="dk1"/>
              </a:solidFill>
              <a:latin typeface="Fira Code Medium"/>
              <a:ea typeface="Fira Code Medium"/>
              <a:cs typeface="Fira Code Medium"/>
              <a:sym typeface="Fira Code Medium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311700" y="1109925"/>
            <a:ext cx="24846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  <a:latin typeface="Fira Code Medium"/>
                <a:ea typeface="Fira Code Medium"/>
                <a:cs typeface="Fira Code Medium"/>
                <a:sym typeface="Fira Code Medium"/>
              </a:rPr>
              <a:t>ctrl + shift + I</a:t>
            </a:r>
            <a:endParaRPr sz="1800">
              <a:solidFill>
                <a:schemeClr val="dk1"/>
              </a:solidFill>
              <a:latin typeface="Fira Code Medium"/>
              <a:ea typeface="Fira Code Medium"/>
              <a:cs typeface="Fira Code Medium"/>
              <a:sym typeface="Fira Code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/>
          <p:nvPr>
            <p:ph type="ctrTitle"/>
          </p:nvPr>
        </p:nvSpPr>
        <p:spPr>
          <a:xfrm>
            <a:off x="5208551" y="1860513"/>
            <a:ext cx="3072300" cy="151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Code Medium"/>
              <a:ea typeface="Fira Code Medium"/>
              <a:cs typeface="Fira Code Medium"/>
              <a:sym typeface="Fira Code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latin typeface="Fira Code Medium"/>
                <a:ea typeface="Fira Code Medium"/>
                <a:cs typeface="Fira Code Medium"/>
                <a:sym typeface="Fira Code Medium"/>
              </a:rPr>
              <a:t>Web CTF DEMO</a:t>
            </a:r>
            <a:endParaRPr>
              <a:latin typeface="Fira Code Medium"/>
              <a:ea typeface="Fira Code Medium"/>
              <a:cs typeface="Fira Code Medium"/>
              <a:sym typeface="Fira Code Medium"/>
            </a:endParaRPr>
          </a:p>
        </p:txBody>
      </p:sp>
      <p:pic>
        <p:nvPicPr>
          <p:cNvPr id="258" name="Google Shape;258;p34"/>
          <p:cNvPicPr preferRelativeResize="0"/>
          <p:nvPr/>
        </p:nvPicPr>
        <p:blipFill rotWithShape="1">
          <a:blip r:embed="rId3">
            <a:alphaModFix/>
          </a:blip>
          <a:srcRect b="-2466" l="13927" r="-2470" t="-722"/>
          <a:stretch/>
        </p:blipFill>
        <p:spPr>
          <a:xfrm>
            <a:off x="0" y="-37275"/>
            <a:ext cx="4572000" cy="530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OSINT</a:t>
            </a:r>
            <a:endParaRPr/>
          </a:p>
        </p:txBody>
      </p:sp>
      <p:sp>
        <p:nvSpPr>
          <p:cNvPr id="264" name="Google Shape;264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Open-Source Intelligence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ctrTitle"/>
          </p:nvPr>
        </p:nvSpPr>
        <p:spPr>
          <a:xfrm>
            <a:off x="311700" y="0"/>
            <a:ext cx="8520600" cy="14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182"/>
              <a:buFont typeface="Arial"/>
              <a:buNone/>
            </a:pPr>
            <a:r>
              <a:rPr lang="sv" sz="3644"/>
              <a:t>What is OSINT?</a:t>
            </a:r>
            <a:endParaRPr sz="36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6"/>
          <p:cNvSpPr txBox="1"/>
          <p:nvPr>
            <p:ph idx="1" type="subTitle"/>
          </p:nvPr>
        </p:nvSpPr>
        <p:spPr>
          <a:xfrm>
            <a:off x="311700" y="1306325"/>
            <a:ext cx="8520600" cy="3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v" sz="2000"/>
              <a:t>The process of collecting and analysing public records to answer a specific question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v" sz="2000"/>
              <a:t>Such records could be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v" sz="2000"/>
              <a:t>Libraries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v" sz="2000"/>
              <a:t>Social media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v" sz="2000"/>
              <a:t>News media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sv" sz="2000"/>
              <a:t>etc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v" sz="2000"/>
              <a:t>OSINT is important because it identifies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/>
              <a:t>security risks stemming from publicly </a:t>
            </a:r>
            <a:r>
              <a:rPr lang="sv" sz="2000"/>
              <a:t>available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/>
              <a:t>information</a:t>
            </a:r>
            <a:endParaRPr sz="2000"/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478" y="2571750"/>
            <a:ext cx="2589521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ctrTitle"/>
          </p:nvPr>
        </p:nvSpPr>
        <p:spPr>
          <a:xfrm>
            <a:off x="354750" y="0"/>
            <a:ext cx="8520600" cy="150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OSINT DEMO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Where is person [1]?</a:t>
            </a:r>
            <a:endParaRPr/>
          </a:p>
        </p:txBody>
      </p:sp>
      <p:sp>
        <p:nvSpPr>
          <p:cNvPr id="277" name="Google Shape;277;p37"/>
          <p:cNvSpPr txBox="1"/>
          <p:nvPr>
            <p:ph idx="1" type="subTitle"/>
          </p:nvPr>
        </p:nvSpPr>
        <p:spPr>
          <a:xfrm>
            <a:off x="354750" y="1502100"/>
            <a:ext cx="4737000" cy="26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[1] Hi!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[2] Hello, how are you doing?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[1] I'm good! We are having a great time!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[2] That is nice to hear! Is the weather good?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[1] Yes, </a:t>
            </a:r>
            <a:r>
              <a:rPr lang="sv" sz="5200"/>
              <a:t>it's</a:t>
            </a:r>
            <a:r>
              <a:rPr lang="sv" sz="5200"/>
              <a:t> perfect. Like summer in Stockholm with just above 20 degrees even if its november. Very comfortable to get some sun and nice temperature only 7 hours flight away.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[1] Nice to hear! For how long are you staying?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[2] For 5 days. That's enough to discover the most of the island.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[1] How is the hotel?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[2]  We have view both over the city and also a bit of the bay. The hotel is painted in a beautiful pink color too which is nice for taking pictures to my Instagram.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It was only 30 minutes transfer from the airport to the largest city which also is a huge plus.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[1] Oh </a:t>
            </a:r>
            <a:r>
              <a:rPr lang="sv" sz="5200"/>
              <a:t>I'm</a:t>
            </a:r>
            <a:r>
              <a:rPr lang="sv" sz="5200"/>
              <a:t> so jealous! Are you going out tonight?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[2] Yes! We plan to try a restaurant just a 12 minutes stroll away from the hotel! I'll send you a picture!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[1] That sounds absolutely amazing! Anyway, I have to go! I'll call you later this week.  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sv" sz="5200"/>
              <a:t>[2] Absolutely!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7"/>
          <p:cNvSpPr txBox="1"/>
          <p:nvPr/>
        </p:nvSpPr>
        <p:spPr>
          <a:xfrm>
            <a:off x="6942650" y="4827150"/>
            <a:ext cx="2201400" cy="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200">
                <a:solidFill>
                  <a:schemeClr val="dk2"/>
                </a:solidFill>
              </a:rPr>
              <a:t>Borrowed from HHCTF 2024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6028000" y="1743150"/>
            <a:ext cx="30237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2"/>
                </a:solidFill>
              </a:rPr>
              <a:t>What can we tell from this conversation?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v" sz="1800">
                <a:solidFill>
                  <a:schemeClr val="dk2"/>
                </a:solidFill>
              </a:rPr>
              <a:t>It is on a </a:t>
            </a:r>
            <a:r>
              <a:rPr lang="sv" sz="1800">
                <a:solidFill>
                  <a:schemeClr val="dk2"/>
                </a:solidFill>
              </a:rPr>
              <a:t>relatively</a:t>
            </a:r>
            <a:r>
              <a:rPr lang="sv" sz="1800">
                <a:solidFill>
                  <a:schemeClr val="dk2"/>
                </a:solidFill>
              </a:rPr>
              <a:t> small island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v" sz="1800">
                <a:solidFill>
                  <a:schemeClr val="dk2"/>
                </a:solidFill>
              </a:rPr>
              <a:t>The weather can be 20 degrees in november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v" sz="1800">
                <a:solidFill>
                  <a:schemeClr val="dk2"/>
                </a:solidFill>
              </a:rPr>
              <a:t>The island is a 7 hour flight from Stockholm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sv" sz="1800">
                <a:solidFill>
                  <a:schemeClr val="dk2"/>
                </a:solidFill>
              </a:rPr>
              <a:t>The island has a bay and a pink hotel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6011800" y="1743150"/>
            <a:ext cx="30561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2"/>
                </a:solidFill>
              </a:rPr>
              <a:t>The are in Gran Canaria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417" cy="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613" y="1400175"/>
            <a:ext cx="6200775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417" cy="4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675" y="4638526"/>
            <a:ext cx="1116027" cy="3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8100" y="4638523"/>
            <a:ext cx="1856236" cy="3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9"/>
          <p:cNvSpPr txBox="1"/>
          <p:nvPr/>
        </p:nvSpPr>
        <p:spPr>
          <a:xfrm>
            <a:off x="1966800" y="2110050"/>
            <a:ext cx="521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800">
                <a:solidFill>
                  <a:srgbClr val="1AFF00"/>
                </a:solidFill>
                <a:latin typeface="Fira Code"/>
                <a:ea typeface="Fira Code"/>
                <a:cs typeface="Fira Code"/>
                <a:sym typeface="Fira Code"/>
              </a:rPr>
              <a:t>Questions?</a:t>
            </a:r>
            <a:endParaRPr sz="4800">
              <a:solidFill>
                <a:srgbClr val="1AFF00"/>
              </a:solidFill>
              <a:latin typeface="Fira Code"/>
              <a:ea typeface="Fira Code"/>
              <a:cs typeface="Fira Code"/>
              <a:sym typeface="Fira 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0951" y="0"/>
            <a:ext cx="113459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>
            <a:off x="1563125" y="1938625"/>
            <a:ext cx="6017700" cy="1266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71" name="Google Shape;71;p15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400">
                <a:solidFill>
                  <a:schemeClr val="lt1"/>
                </a:solidFill>
                <a:highlight>
                  <a:schemeClr val="dk1"/>
                </a:highlight>
                <a:latin typeface="Fira Code"/>
                <a:ea typeface="Fira Code"/>
                <a:cs typeface="Fira Code"/>
                <a:sym typeface="Fira Code"/>
              </a:rPr>
              <a:t>AJS in practice!</a:t>
            </a:r>
            <a:endParaRPr sz="4400">
              <a:solidFill>
                <a:schemeClr val="lt1"/>
              </a:solidFill>
              <a:highlight>
                <a:schemeClr val="dk1"/>
              </a:highlight>
              <a:latin typeface="Fira Code"/>
              <a:ea typeface="Fira Code"/>
              <a:cs typeface="Fira Code"/>
              <a:sym typeface="Fira Code"/>
            </a:endParaRPr>
          </a:p>
        </p:txBody>
      </p:sp>
      <p:sp>
        <p:nvSpPr>
          <p:cNvPr id="72" name="Google Shape;72;p15"/>
          <p:cNvSpPr txBox="1"/>
          <p:nvPr>
            <p:ph type="ctrTitle"/>
          </p:nvPr>
        </p:nvSpPr>
        <p:spPr>
          <a:xfrm>
            <a:off x="-3347942" y="402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'false': '![]'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3" name="Google Shape;73;p15"/>
          <p:cNvSpPr txBox="1"/>
          <p:nvPr>
            <p:ph type="ctrTitle"/>
          </p:nvPr>
        </p:nvSpPr>
        <p:spPr>
          <a:xfrm>
            <a:off x="1580933" y="-1043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'Function': '[]["flat"]'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4" name="Google Shape;74;p15"/>
          <p:cNvSpPr txBox="1"/>
          <p:nvPr>
            <p:ph type="ctrTitle"/>
          </p:nvPr>
        </p:nvSpPr>
        <p:spPr>
          <a:xfrm>
            <a:off x="3553583" y="277422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'Boolean': '(![])'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5" name="Google Shape;75;p15"/>
          <p:cNvSpPr txBox="1"/>
          <p:nvPr>
            <p:ph type="ctrTitle"/>
          </p:nvPr>
        </p:nvSpPr>
        <p:spPr>
          <a:xfrm>
            <a:off x="-1041942" y="1116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'String': '([]+[])'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6" name="Google Shape;76;p15"/>
          <p:cNvSpPr txBox="1"/>
          <p:nvPr>
            <p:ph type="ctrTitle"/>
          </p:nvPr>
        </p:nvSpPr>
        <p:spPr>
          <a:xfrm>
            <a:off x="3692408" y="56922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'Number': '(+[])'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7" name="Google Shape;77;p15"/>
          <p:cNvSpPr txBox="1"/>
          <p:nvPr>
            <p:ph type="ctrTitle"/>
          </p:nvPr>
        </p:nvSpPr>
        <p:spPr>
          <a:xfrm>
            <a:off x="1542358" y="339382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'Array': '[]'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8" name="Google Shape;78;p15"/>
          <p:cNvSpPr txBox="1"/>
          <p:nvPr>
            <p:ph type="ctrTitle"/>
          </p:nvPr>
        </p:nvSpPr>
        <p:spPr>
          <a:xfrm>
            <a:off x="-1697717" y="-6315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'NaN': '+[![]]'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79" name="Google Shape;79;p15"/>
          <p:cNvSpPr txBox="1"/>
          <p:nvPr>
            <p:ph type="ctrTitle"/>
          </p:nvPr>
        </p:nvSpPr>
        <p:spPr>
          <a:xfrm>
            <a:off x="-837392" y="296420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'undefined': '[][[]]'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80" name="Google Shape;80;p15"/>
          <p:cNvSpPr txBox="1"/>
          <p:nvPr>
            <p:ph type="ctrTitle"/>
          </p:nvPr>
        </p:nvSpPr>
        <p:spPr>
          <a:xfrm>
            <a:off x="-3195542" y="31456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chemeClr val="lt1"/>
                </a:solidFill>
                <a:highlight>
                  <a:schemeClr val="dk1"/>
                </a:highlight>
              </a:rPr>
              <a:t>'true': '!![]'</a:t>
            </a:r>
            <a:endParaRPr sz="24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0951" y="0"/>
            <a:ext cx="113459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>
            <a:off x="3759550" y="2082200"/>
            <a:ext cx="4912800" cy="1154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87" name="Google Shape;87;p16"/>
          <p:cNvSpPr txBox="1"/>
          <p:nvPr>
            <p:ph type="ctrTitle"/>
          </p:nvPr>
        </p:nvSpPr>
        <p:spPr>
          <a:xfrm>
            <a:off x="3287753" y="1633125"/>
            <a:ext cx="58563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>
                <a:solidFill>
                  <a:schemeClr val="lt1"/>
                </a:solidFill>
                <a:highlight>
                  <a:schemeClr val="dk1"/>
                </a:highlight>
                <a:latin typeface="Fira Code"/>
                <a:ea typeface="Fira Code"/>
                <a:cs typeface="Fira Code"/>
                <a:sym typeface="Fira Code"/>
              </a:rPr>
              <a:t>AJS </a:t>
            </a:r>
            <a:r>
              <a:rPr lang="sv">
                <a:solidFill>
                  <a:schemeClr val="lt1"/>
                </a:solidFill>
                <a:highlight>
                  <a:schemeClr val="dk1"/>
                </a:highlight>
                <a:latin typeface="Fira Code"/>
                <a:ea typeface="Fira Code"/>
                <a:cs typeface="Fira Code"/>
                <a:sym typeface="Fira Code"/>
              </a:rPr>
              <a:t>DEMO</a:t>
            </a:r>
            <a:endParaRPr>
              <a:solidFill>
                <a:schemeClr val="lt1"/>
              </a:solidFill>
              <a:highlight>
                <a:schemeClr val="dk1"/>
              </a:highlight>
              <a:latin typeface="Fira Code"/>
              <a:ea typeface="Fira Code"/>
              <a:cs typeface="Fira Code"/>
              <a:sym typeface="Fira Code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0" l="21765" r="18862" t="0"/>
          <a:stretch/>
        </p:blipFill>
        <p:spPr>
          <a:xfrm>
            <a:off x="0" y="-109200"/>
            <a:ext cx="3287749" cy="553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6E6EE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4005000" y="786750"/>
            <a:ext cx="1626300" cy="14718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2149600" y="2667125"/>
            <a:ext cx="2415000" cy="22404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5339225" y="1652025"/>
            <a:ext cx="3492000" cy="30840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210175" y="173725"/>
            <a:ext cx="2935500" cy="26529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>
            <p:ph type="ctrTitle"/>
          </p:nvPr>
        </p:nvSpPr>
        <p:spPr>
          <a:xfrm>
            <a:off x="3566550" y="454250"/>
            <a:ext cx="4711500" cy="127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DNS spoofing</a:t>
            </a:r>
            <a:endParaRPr/>
          </a:p>
        </p:txBody>
      </p:sp>
      <p:sp>
        <p:nvSpPr>
          <p:cNvPr id="98" name="Google Shape;98;p17"/>
          <p:cNvSpPr txBox="1"/>
          <p:nvPr>
            <p:ph idx="1" type="subTitle"/>
          </p:nvPr>
        </p:nvSpPr>
        <p:spPr>
          <a:xfrm>
            <a:off x="-160025" y="694175"/>
            <a:ext cx="3305700" cy="17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>
                <a:solidFill>
                  <a:schemeClr val="dk1"/>
                </a:solidFill>
              </a:rPr>
              <a:t>Domain Name System (DNS) translates domain names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>
                <a:solidFill>
                  <a:schemeClr val="dk1"/>
                </a:solidFill>
              </a:rPr>
              <a:t>(e.g. example.com)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>
                <a:solidFill>
                  <a:schemeClr val="dk1"/>
                </a:solidFill>
              </a:rPr>
              <a:t>to IP-</a:t>
            </a:r>
            <a:r>
              <a:rPr lang="sv" sz="2000">
                <a:solidFill>
                  <a:schemeClr val="dk1"/>
                </a:solidFill>
              </a:rPr>
              <a:t>addresses</a:t>
            </a:r>
            <a:r>
              <a:rPr lang="sv" sz="2000">
                <a:solidFill>
                  <a:schemeClr val="dk1"/>
                </a:solidFill>
              </a:rPr>
              <a:t>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4973850" y="2326775"/>
            <a:ext cx="37683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>
                <a:solidFill>
                  <a:schemeClr val="dk1"/>
                </a:solidFill>
              </a:rPr>
              <a:t>DNS-spoofing is an 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0">
                <a:solidFill>
                  <a:schemeClr val="dk1"/>
                </a:solidFill>
              </a:rPr>
              <a:t>attack where the attacker manipulates the DNS response to redirect the victim to a malicious website.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2081500" y="3012775"/>
            <a:ext cx="25512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</a:rPr>
              <a:t>It can be used in </a:t>
            </a:r>
            <a:r>
              <a:rPr lang="sv" sz="1800">
                <a:solidFill>
                  <a:schemeClr val="dk1"/>
                </a:solidFill>
              </a:rPr>
              <a:t>several</a:t>
            </a:r>
            <a:r>
              <a:rPr lang="sv" sz="1800">
                <a:solidFill>
                  <a:schemeClr val="dk1"/>
                </a:solidFill>
              </a:rPr>
              <a:t> types of </a:t>
            </a:r>
            <a:r>
              <a:rPr lang="sv" sz="1800">
                <a:solidFill>
                  <a:schemeClr val="dk1"/>
                </a:solidFill>
              </a:rPr>
              <a:t>attacks for example </a:t>
            </a:r>
            <a:r>
              <a:rPr lang="sv" sz="1800">
                <a:solidFill>
                  <a:schemeClr val="dk1"/>
                </a:solidFill>
              </a:rPr>
              <a:t>Man-in-the-Middle.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144075" y="3330775"/>
            <a:ext cx="1230900" cy="11193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8025300" y="-323250"/>
            <a:ext cx="1626300" cy="14718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4700950" y="4735950"/>
            <a:ext cx="1626300" cy="14718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5915975" y="-103950"/>
            <a:ext cx="759900" cy="6894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3145675" y="-399450"/>
            <a:ext cx="759900" cy="6894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6E6EE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b="9280" l="0" r="0" t="0"/>
          <a:stretch/>
        </p:blipFill>
        <p:spPr>
          <a:xfrm>
            <a:off x="614675" y="626525"/>
            <a:ext cx="7914650" cy="358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6E6EE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ctrTitle"/>
          </p:nvPr>
        </p:nvSpPr>
        <p:spPr>
          <a:xfrm>
            <a:off x="201850" y="493425"/>
            <a:ext cx="4119300" cy="192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808"/>
              <a:buFont typeface="Arial"/>
              <a:buNone/>
            </a:pPr>
            <a:r>
              <a:rPr lang="sv" sz="3955"/>
              <a:t>How</a:t>
            </a:r>
            <a:endParaRPr sz="395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sv" sz="5416"/>
              <a:t>DNS spoofing</a:t>
            </a:r>
            <a:endParaRPr sz="5416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3955"/>
              <a:t>works in practice</a:t>
            </a:r>
            <a:endParaRPr sz="3955"/>
          </a:p>
        </p:txBody>
      </p:sp>
      <p:sp>
        <p:nvSpPr>
          <p:cNvPr id="116" name="Google Shape;116;p19"/>
          <p:cNvSpPr/>
          <p:nvPr/>
        </p:nvSpPr>
        <p:spPr>
          <a:xfrm>
            <a:off x="311700" y="2685450"/>
            <a:ext cx="568500" cy="5499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1</a:t>
            </a:r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311700" y="3477875"/>
            <a:ext cx="568500" cy="5499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2</a:t>
            </a:r>
            <a:endParaRPr/>
          </a:p>
        </p:txBody>
      </p:sp>
      <p:sp>
        <p:nvSpPr>
          <p:cNvPr id="118" name="Google Shape;118;p19"/>
          <p:cNvSpPr/>
          <p:nvPr/>
        </p:nvSpPr>
        <p:spPr>
          <a:xfrm>
            <a:off x="311700" y="4270300"/>
            <a:ext cx="568500" cy="549900"/>
          </a:xfrm>
          <a:prstGeom prst="ellipse">
            <a:avLst/>
          </a:prstGeom>
          <a:solidFill>
            <a:srgbClr val="59C0C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3</a:t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987175" y="2741850"/>
            <a:ext cx="78942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</a:rPr>
              <a:t>The attacker spoof the DNS record, either on your computer or in the DNS-server, changing the IP-address of a domain.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1063375" y="3541925"/>
            <a:ext cx="75351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</a:rPr>
              <a:t>The victim tries to visit the legitimate domain but is redirected to a malicious website.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1063375" y="4334350"/>
            <a:ext cx="7535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v" sz="1800">
                <a:solidFill>
                  <a:schemeClr val="dk1"/>
                </a:solidFill>
              </a:rPr>
              <a:t>This can lead to password capture, malware infection and much more…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 b="9677" l="0" r="0" t="3765"/>
          <a:stretch/>
        </p:blipFill>
        <p:spPr>
          <a:xfrm>
            <a:off x="4065400" y="149575"/>
            <a:ext cx="5235599" cy="226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6E6EE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ctrTitle"/>
          </p:nvPr>
        </p:nvSpPr>
        <p:spPr>
          <a:xfrm>
            <a:off x="4513400" y="1360050"/>
            <a:ext cx="4630500" cy="24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DNS spoofing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DEMO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3790" l="4988" r="8401" t="0"/>
          <a:stretch/>
        </p:blipFill>
        <p:spPr>
          <a:xfrm>
            <a:off x="-58500" y="0"/>
            <a:ext cx="46305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/>
          <p:nvPr/>
        </p:nvSpPr>
        <p:spPr>
          <a:xfrm>
            <a:off x="4890900" y="165300"/>
            <a:ext cx="1626300" cy="1471800"/>
          </a:xfrm>
          <a:prstGeom prst="ellipse">
            <a:avLst/>
          </a:prstGeom>
          <a:solidFill>
            <a:srgbClr val="96E6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[PERSON X]</a:t>
            </a:r>
            <a:br>
              <a:rPr lang="sv"/>
            </a:br>
            <a:r>
              <a:rPr lang="sv"/>
              <a:t>Intro om attacken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0" l="0" r="0" t="39072"/>
          <a:stretch/>
        </p:blipFill>
        <p:spPr>
          <a:xfrm>
            <a:off x="21750" y="3481100"/>
            <a:ext cx="3274250" cy="1662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1"/>
          <p:cNvCxnSpPr/>
          <p:nvPr/>
        </p:nvCxnSpPr>
        <p:spPr>
          <a:xfrm>
            <a:off x="3719425" y="1767975"/>
            <a:ext cx="902700" cy="85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" name="Google Shape;137;p21"/>
          <p:cNvSpPr txBox="1"/>
          <p:nvPr>
            <p:ph idx="1" type="subTitle"/>
          </p:nvPr>
        </p:nvSpPr>
        <p:spPr>
          <a:xfrm>
            <a:off x="3605250" y="2489000"/>
            <a:ext cx="4501800" cy="6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2400">
                <a:solidFill>
                  <a:srgbClr val="FF0000"/>
                </a:solidFill>
                <a:highlight>
                  <a:schemeClr val="dk2"/>
                </a:highlight>
              </a:rPr>
              <a:t>Exposing</a:t>
            </a:r>
            <a:r>
              <a:rPr lang="sv" sz="2400">
                <a:solidFill>
                  <a:srgbClr val="FF0000"/>
                </a:solidFill>
                <a:highlight>
                  <a:schemeClr val="dk2"/>
                </a:highlight>
              </a:rPr>
              <a:t> &amp; modifying data</a:t>
            </a:r>
            <a:endParaRPr sz="2400">
              <a:solidFill>
                <a:srgbClr val="FF0000"/>
              </a:solidFill>
              <a:highlight>
                <a:schemeClr val="dk2"/>
              </a:highlight>
            </a:endParaRPr>
          </a:p>
        </p:txBody>
      </p:sp>
      <p:sp>
        <p:nvSpPr>
          <p:cNvPr id="138" name="Google Shape;138;p21"/>
          <p:cNvSpPr txBox="1"/>
          <p:nvPr>
            <p:ph idx="1" type="subTitle"/>
          </p:nvPr>
        </p:nvSpPr>
        <p:spPr>
          <a:xfrm>
            <a:off x="949800" y="1156750"/>
            <a:ext cx="5724000" cy="11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v" sz="4200">
                <a:solidFill>
                  <a:srgbClr val="FF0000"/>
                </a:solidFill>
                <a:highlight>
                  <a:schemeClr val="dk2"/>
                </a:highlight>
              </a:rPr>
              <a:t>SQL Injection attacks</a:t>
            </a:r>
            <a:endParaRPr sz="4200">
              <a:solidFill>
                <a:srgbClr val="FF0000"/>
              </a:solidFill>
              <a:highlight>
                <a:schemeClr val="dk2"/>
              </a:highlight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8625" y="3481100"/>
            <a:ext cx="2955379" cy="166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